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7" r:id="rId3"/>
    <p:sldId id="819" r:id="rId4"/>
    <p:sldId id="855" r:id="rId5"/>
    <p:sldId id="274" r:id="rId6"/>
    <p:sldId id="848" r:id="rId7"/>
    <p:sldId id="769" r:id="rId8"/>
    <p:sldId id="288" r:id="rId9"/>
    <p:sldId id="847" r:id="rId10"/>
    <p:sldId id="851" r:id="rId11"/>
    <p:sldId id="850" r:id="rId12"/>
    <p:sldId id="849" r:id="rId13"/>
    <p:sldId id="852" r:id="rId14"/>
    <p:sldId id="853" r:id="rId15"/>
    <p:sldId id="85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2">
          <p15:clr>
            <a:srgbClr val="A4A3A4"/>
          </p15:clr>
        </p15:guide>
        <p15:guide id="2" pos="289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torcraft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87853F"/>
    <a:srgbClr val="0066FF"/>
    <a:srgbClr val="7E0C6E"/>
    <a:srgbClr val="E6E6E6"/>
    <a:srgbClr val="CC0066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5244" autoAdjust="0"/>
  </p:normalViewPr>
  <p:slideViewPr>
    <p:cSldViewPr>
      <p:cViewPr varScale="1">
        <p:scale>
          <a:sx n="106" d="100"/>
          <a:sy n="106" d="100"/>
        </p:scale>
        <p:origin x="765" y="48"/>
      </p:cViewPr>
      <p:guideLst>
        <p:guide orient="horz" pos="2262"/>
        <p:guide pos="28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C760D-FD88-463F-9989-A27C0EA04DEF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C02F-FF4F-4853-8E17-DA8539A27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15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10BBB-6439-4E86-954B-826F3FA2D36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C02F-FF4F-4853-8E17-DA8539A277E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C02F-FF4F-4853-8E17-DA8539A277E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C02F-FF4F-4853-8E17-DA8539A277E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2C02F-FF4F-4853-8E17-DA8539A277E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C02F-FF4F-4853-8E17-DA8539A277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54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6"/>
          <p:cNvSpPr>
            <a:spLocks noChangeArrowheads="1"/>
          </p:cNvSpPr>
          <p:nvPr userDrawn="1"/>
        </p:nvSpPr>
        <p:spPr bwMode="auto">
          <a:xfrm>
            <a:off x="-1" y="0"/>
            <a:ext cx="9144900" cy="4237200"/>
          </a:xfrm>
          <a:prstGeom prst="roundRect">
            <a:avLst>
              <a:gd name="adj" fmla="val 32"/>
            </a:avLst>
          </a:pr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0" y="0"/>
            <a:ext cx="9144000" cy="4989028"/>
          </a:xfrm>
          <a:prstGeom prst="roundRect">
            <a:avLst>
              <a:gd name="adj" fmla="val 32"/>
            </a:avLst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17"/>
          <p:cNvGrpSpPr/>
          <p:nvPr/>
        </p:nvGrpSpPr>
        <p:grpSpPr bwMode="auto">
          <a:xfrm>
            <a:off x="1143000" y="2286977"/>
            <a:ext cx="7999413" cy="276225"/>
            <a:chOff x="720" y="1526"/>
            <a:chExt cx="5039" cy="174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H="1">
              <a:off x="719" y="1526"/>
              <a:ext cx="5042" cy="1"/>
            </a:xfrm>
            <a:prstGeom prst="line">
              <a:avLst/>
            </a:prstGeom>
            <a:noFill/>
            <a:ln w="9360">
              <a:solidFill>
                <a:srgbClr val="BABDB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Line 19"/>
            <p:cNvSpPr>
              <a:spLocks noChangeShapeType="1"/>
            </p:cNvSpPr>
            <p:nvPr/>
          </p:nvSpPr>
          <p:spPr bwMode="auto">
            <a:xfrm>
              <a:off x="1266" y="1528"/>
              <a:ext cx="1" cy="173"/>
            </a:xfrm>
            <a:prstGeom prst="line">
              <a:avLst/>
            </a:prstGeom>
            <a:noFill/>
            <a:ln w="9360">
              <a:solidFill>
                <a:srgbClr val="BABDB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4687888" y="4982679"/>
            <a:ext cx="4456112" cy="61913"/>
          </a:xfrm>
          <a:prstGeom prst="roundRect">
            <a:avLst>
              <a:gd name="adj" fmla="val 2630"/>
            </a:avLst>
          </a:prstGeom>
          <a:solidFill>
            <a:srgbClr val="4D44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2014538" y="4738204"/>
            <a:ext cx="7129462" cy="165100"/>
          </a:xfrm>
          <a:prstGeom prst="roundRect">
            <a:avLst>
              <a:gd name="adj" fmla="val 958"/>
            </a:avLst>
          </a:prstGeom>
          <a:solidFill>
            <a:srgbClr val="B6C9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AutoShape 22"/>
          <p:cNvSpPr>
            <a:spLocks noChangeArrowheads="1"/>
          </p:cNvSpPr>
          <p:nvPr/>
        </p:nvSpPr>
        <p:spPr bwMode="auto">
          <a:xfrm>
            <a:off x="1146175" y="4895367"/>
            <a:ext cx="7997825" cy="96837"/>
          </a:xfrm>
          <a:prstGeom prst="roundRect">
            <a:avLst>
              <a:gd name="adj" fmla="val 1667"/>
            </a:avLst>
          </a:prstGeom>
          <a:solidFill>
            <a:srgbClr val="648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1413" y="2288940"/>
            <a:ext cx="8004175" cy="275969"/>
            <a:chOff x="1141413" y="2316419"/>
            <a:chExt cx="8004175" cy="275969"/>
          </a:xfrm>
        </p:grpSpPr>
        <p:sp>
          <p:nvSpPr>
            <p:cNvPr id="11" name="Line 23"/>
            <p:cNvSpPr>
              <a:spLocks noChangeShapeType="1"/>
            </p:cNvSpPr>
            <p:nvPr/>
          </p:nvSpPr>
          <p:spPr bwMode="auto">
            <a:xfrm flipH="1">
              <a:off x="1141413" y="2316419"/>
              <a:ext cx="8004175" cy="1588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2009775" y="2317750"/>
              <a:ext cx="1588" cy="274638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3" name="Picture 25" descr="image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70" y="5475332"/>
            <a:ext cx="3081156" cy="95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63650" y="1005285"/>
            <a:ext cx="7772400" cy="12715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4506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8538" y="2637656"/>
            <a:ext cx="6400800" cy="12954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i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1059815" y="5501130"/>
            <a:ext cx="4105275" cy="5638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870E87"/>
                </a:solidFill>
                <a:effectLst/>
                <a:latin typeface="Palatino Linotype" panose="02040502050505030304" pitchFamily="18" charset="0"/>
              </a:rPr>
              <a:t>机器人与信息自动化研究所</a:t>
            </a:r>
          </a:p>
          <a:p>
            <a:pPr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zh-CN" sz="1220" b="1" dirty="0">
                <a:solidFill>
                  <a:srgbClr val="800080"/>
                </a:solidFill>
                <a:effectLst/>
                <a:latin typeface="+mn-lt"/>
              </a:rPr>
              <a:t>Institute of Robotics &amp; Automatic Information System</a:t>
            </a:r>
          </a:p>
        </p:txBody>
      </p:sp>
      <p:pic>
        <p:nvPicPr>
          <p:cNvPr id="17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" y="5521298"/>
            <a:ext cx="795193" cy="105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035295" y="6022864"/>
            <a:ext cx="4898405" cy="5638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rgbClr val="800080"/>
                </a:solidFill>
                <a:effectLst/>
                <a:latin typeface="Palatino Linotype" panose="02040502050505030304" pitchFamily="18" charset="0"/>
              </a:rPr>
              <a:t>天津市智能机器人技术重点实验室</a:t>
            </a:r>
            <a:endParaRPr lang="en-US" altLang="zh-CN" sz="1600" b="1" dirty="0">
              <a:solidFill>
                <a:srgbClr val="800080"/>
              </a:solidFill>
              <a:effectLst/>
              <a:latin typeface="Palatino Linotype" panose="02040502050505030304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886E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zh-CN" sz="1220" b="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 </a:t>
            </a:r>
            <a:r>
              <a:rPr lang="en-US" altLang="zh-CN" sz="1220" b="1" dirty="0">
                <a:solidFill>
                  <a:srgbClr val="800080"/>
                </a:solidFill>
                <a:effectLst/>
                <a:latin typeface="+mn-lt"/>
              </a:rPr>
              <a:t>Tianjin  Key  Laboratory  of  Intelligent  Robotics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341438"/>
            <a:ext cx="8320117" cy="47418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effectLst/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>
              <a:defRPr sz="2400" b="0" baseline="0">
                <a:effectLst/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>
              <a:defRPr sz="2000" b="0" baseline="0">
                <a:effectLst/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>
              <a:defRPr sz="1800" b="0" baseline="0">
                <a:effectLst/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>
              <a:defRPr sz="1600" b="0" baseline="0">
                <a:effectLst/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47647"/>
            <a:ext cx="7921625" cy="711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4135438" cy="47418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688" y="1341438"/>
            <a:ext cx="4137025" cy="47418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7767107" y="6595531"/>
            <a:ext cx="623358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B6362B4C-0492-4BF8-B840-EAB15860FDD7}" type="slidenum">
              <a:rPr lang="zh-CN" altLang="en-GB" sz="1800" baseline="1000" smtClean="0">
                <a:solidFill>
                  <a:schemeClr val="tx1"/>
                </a:solidFill>
                <a:latin typeface="Trebuchet MS" panose="020B0603020202020204" pitchFamily="34" charset="0"/>
              </a:rPr>
              <a:t>‹#›</a:t>
            </a:fld>
            <a:r>
              <a:rPr lang="en-US" altLang="zh-CN" sz="1800" baseline="1000" dirty="0">
                <a:solidFill>
                  <a:schemeClr val="tx1"/>
                </a:solidFill>
                <a:latin typeface="Trebuchet MS" panose="020B0603020202020204" pitchFamily="34" charset="0"/>
              </a:rPr>
              <a:t>/40</a:t>
            </a:r>
            <a:endParaRPr lang="en-GB" altLang="zh-CN" sz="1800" baseline="1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76250"/>
            <a:ext cx="7743854" cy="711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492874"/>
            <a:ext cx="9144000" cy="365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92874"/>
            <a:ext cx="2133600" cy="365125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71138"/>
            <a:ext cx="2133600" cy="365125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94586"/>
            <a:ext cx="9144000" cy="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ogo"/>
          <p:cNvPicPr>
            <a:picLocks noChangeAspect="1"/>
          </p:cNvPicPr>
          <p:nvPr userDrawn="1"/>
        </p:nvPicPr>
        <p:blipFill>
          <a:blip r:embed="rId2"/>
          <a:srcRect r="86543"/>
          <a:stretch>
            <a:fillRect/>
          </a:stretch>
        </p:blipFill>
        <p:spPr>
          <a:xfrm>
            <a:off x="8258685" y="25490"/>
            <a:ext cx="856230" cy="83684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1441452"/>
            <a:ext cx="8424863" cy="464184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0825" y="247647"/>
            <a:ext cx="7921625" cy="711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476250"/>
            <a:ext cx="2124075" cy="5607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76250"/>
            <a:ext cx="6221413" cy="5607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s://timgsa.baidu.com/timg?image&amp;quality=80&amp;size=b9999_10000&amp;sec=1599549956974&amp;di=38d236ac7c4be2ede8538409c9b70374&amp;imgtype=0&amp;src=http%3A%2F%2F5b0988e595225.cdn.sohucs.com%2Fimages%2F20171205%2F36135b42273c423287bdf86678e698a9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/>
          <a:stretch>
            <a:fillRect/>
          </a:stretch>
        </p:blipFill>
        <p:spPr bwMode="auto">
          <a:xfrm>
            <a:off x="8064197" y="0"/>
            <a:ext cx="858894" cy="85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ne 24"/>
          <p:cNvSpPr>
            <a:spLocks noChangeShapeType="1"/>
          </p:cNvSpPr>
          <p:nvPr/>
        </p:nvSpPr>
        <p:spPr bwMode="auto">
          <a:xfrm>
            <a:off x="-6355" y="1127866"/>
            <a:ext cx="9144000" cy="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 userDrawn="1"/>
        </p:nvSpPr>
        <p:spPr bwMode="auto">
          <a:xfrm>
            <a:off x="2160000" y="6674062"/>
            <a:ext cx="0" cy="18288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</p:spPr>
        <p:txBody>
          <a:bodyPr anchor="t"/>
          <a:lstStyle/>
          <a:p>
            <a:pPr marL="0" marR="0" lvl="0" indent="0" defTabSz="45720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kumimoji="0" lang="de-CH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TH Light" pitchFamily="2" charset="0"/>
              <a:ea typeface="宋体" panose="02010600030101010101" pitchFamily="2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6984000" y="6674062"/>
            <a:ext cx="0" cy="18288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kumimoji="0" lang="de-CH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TH Light" pitchFamily="2" charset="0"/>
              <a:ea typeface="宋体" panose="02010600030101010101" pitchFamily="2" charset="-122"/>
            </a:endParaRPr>
          </a:p>
        </p:txBody>
      </p:sp>
      <p:sp>
        <p:nvSpPr>
          <p:cNvPr id="21" name="Line 16"/>
          <p:cNvSpPr>
            <a:spLocks noChangeShapeType="1"/>
          </p:cNvSpPr>
          <p:nvPr userDrawn="1"/>
        </p:nvSpPr>
        <p:spPr bwMode="auto">
          <a:xfrm>
            <a:off x="86868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2" name="Line 18"/>
          <p:cNvSpPr>
            <a:spLocks noChangeShapeType="1"/>
          </p:cNvSpPr>
          <p:nvPr userDrawn="1"/>
        </p:nvSpPr>
        <p:spPr bwMode="auto">
          <a:xfrm>
            <a:off x="59436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3" name="Line 19"/>
          <p:cNvSpPr>
            <a:spLocks noChangeShapeType="1"/>
          </p:cNvSpPr>
          <p:nvPr userDrawn="1"/>
        </p:nvSpPr>
        <p:spPr bwMode="auto">
          <a:xfrm>
            <a:off x="32004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4" name="Line 19"/>
          <p:cNvSpPr>
            <a:spLocks noChangeShapeType="1"/>
          </p:cNvSpPr>
          <p:nvPr userDrawn="1"/>
        </p:nvSpPr>
        <p:spPr bwMode="auto">
          <a:xfrm>
            <a:off x="4572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5" name="Line 16"/>
          <p:cNvSpPr>
            <a:spLocks noChangeShapeType="1"/>
          </p:cNvSpPr>
          <p:nvPr userDrawn="1"/>
        </p:nvSpPr>
        <p:spPr bwMode="auto">
          <a:xfrm>
            <a:off x="86868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9436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2004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>
            <a:off x="457200" y="0"/>
            <a:ext cx="0" cy="150813"/>
          </a:xfrm>
          <a:prstGeom prst="line">
            <a:avLst/>
          </a:prstGeom>
          <a:noFill/>
          <a:ln w="3175">
            <a:solidFill>
              <a:srgbClr val="800080"/>
            </a:solidFill>
            <a:rou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  <a:defRPr/>
            </a:pPr>
            <a:endParaRPr lang="de-CH">
              <a:ea typeface="+mn-ea"/>
              <a:cs typeface="+mn-cs"/>
            </a:endParaRPr>
          </a:p>
        </p:txBody>
      </p:sp>
      <p:sp>
        <p:nvSpPr>
          <p:cNvPr id="30" name="Date Placeholder 3"/>
          <p:cNvSpPr txBox="1"/>
          <p:nvPr userDrawn="1"/>
        </p:nvSpPr>
        <p:spPr>
          <a:xfrm>
            <a:off x="457200" y="6652800"/>
            <a:ext cx="1371600" cy="18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kern="1200" baseline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9FDDC36-3265-431A-AF25-C6BDD56BD357}" type="datetime4">
              <a:rPr lang="en-US" altLang="zh-CN" sz="1200" smtClean="0">
                <a:solidFill>
                  <a:schemeClr val="tx1"/>
                </a:solidFill>
              </a:rPr>
              <a:t>December 28, 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 userDrawn="1"/>
        </p:nvSpPr>
        <p:spPr bwMode="auto">
          <a:xfrm>
            <a:off x="7767107" y="6595531"/>
            <a:ext cx="623358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B6362B4C-0492-4BF8-B840-EAB15860FDD7}" type="slidenum">
              <a:rPr lang="zh-CN" altLang="en-GB" sz="1800" baseline="1000" smtClean="0">
                <a:solidFill>
                  <a:schemeClr val="tx1"/>
                </a:solidFill>
                <a:latin typeface="Trebuchet MS" panose="020B0603020202020204" pitchFamily="34" charset="0"/>
              </a:rPr>
              <a:t>‹#›</a:t>
            </a:fld>
            <a:endParaRPr lang="en-GB" altLang="zh-CN" sz="1800" baseline="1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Picture 2" descr="https://timgsa.baidu.com/timg?image&amp;quality=80&amp;size=b9999_10000&amp;sec=1599549956974&amp;di=38d236ac7c4be2ede8538409c9b70374&amp;imgtype=0&amp;src=http%3A%2F%2F5b0988e595225.cdn.sohucs.com%2Fimages%2F20171205%2F36135b42273c423287bdf86678e698a9.jpe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/>
          <a:stretch>
            <a:fillRect/>
          </a:stretch>
        </p:blipFill>
        <p:spPr bwMode="auto">
          <a:xfrm>
            <a:off x="8236416" y="162656"/>
            <a:ext cx="858894" cy="85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2" charset="-122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SzPct val="70000"/>
        <a:buFont typeface="Wingdings" panose="05000000000000000000" pitchFamily="2" charset="2"/>
        <a:buChar char="Ø"/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Ø"/>
        <a:defRPr sz="28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Ø"/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8961" y="980728"/>
            <a:ext cx="7979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多旋翼无人机时空轨迹规划方法研究</a:t>
            </a:r>
            <a:br>
              <a:rPr lang="en-US" altLang="zh-CN" sz="2800" dirty="0"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1058" y="4777651"/>
            <a:ext cx="874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Laboratory of Intelligent Robotics , Dalian Maritime University 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6635"/>
              </p:ext>
            </p:extLst>
          </p:nvPr>
        </p:nvGraphicFramePr>
        <p:xfrm>
          <a:off x="6452527" y="2996952"/>
          <a:ext cx="22741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华  通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365487" y="3695550"/>
            <a:ext cx="244827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2020.12.29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1"/>
          <p:cNvGrpSpPr/>
          <p:nvPr/>
        </p:nvGrpSpPr>
        <p:grpSpPr bwMode="auto">
          <a:xfrm>
            <a:off x="1139825" y="2550388"/>
            <a:ext cx="8004175" cy="277813"/>
            <a:chOff x="719" y="1526"/>
            <a:chExt cx="5042" cy="175"/>
          </a:xfrm>
        </p:grpSpPr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>
              <a:off x="719" y="1526"/>
              <a:ext cx="5042" cy="1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1266" y="1528"/>
              <a:ext cx="1" cy="173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4521" name="图片 1" descr="logo"/>
          <p:cNvPicPr>
            <a:picLocks noChangeAspect="1"/>
          </p:cNvPicPr>
          <p:nvPr/>
        </p:nvPicPr>
        <p:blipFill>
          <a:blip r:embed="rId3"/>
          <a:srcRect r="38522"/>
          <a:stretch>
            <a:fillRect/>
          </a:stretch>
        </p:blipFill>
        <p:spPr>
          <a:xfrm>
            <a:off x="5362575" y="5945505"/>
            <a:ext cx="3646170" cy="780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6"/>
    </mc:Choice>
    <mc:Fallback xmlns="">
      <p:transition spd="slow" advTm="443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8713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CF93E-CFD6-4C91-B2B1-696A5393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33015"/>
            <a:ext cx="3364904" cy="23999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6CD8A3-0B45-44F9-92B3-D67EDBC6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325953"/>
            <a:ext cx="3183618" cy="2176507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9BCDD8C-D03E-4AFD-8738-120769F2CB87}"/>
              </a:ext>
            </a:extLst>
          </p:cNvPr>
          <p:cNvSpPr txBox="1">
            <a:spLocks/>
          </p:cNvSpPr>
          <p:nvPr/>
        </p:nvSpPr>
        <p:spPr>
          <a:xfrm>
            <a:off x="3146197" y="908721"/>
            <a:ext cx="5638779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Bangwoo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BE94608-5CEE-417D-A83C-B036272857BA}"/>
              </a:ext>
            </a:extLst>
          </p:cNvPr>
          <p:cNvSpPr txBox="1">
            <a:spLocks/>
          </p:cNvSpPr>
          <p:nvPr/>
        </p:nvSpPr>
        <p:spPr>
          <a:xfrm>
            <a:off x="4687293" y="1792160"/>
            <a:ext cx="4033591" cy="39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基于梯度优化的轨迹规划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228EE8-EA0B-4739-BE34-DB51A33CC081}"/>
              </a:ext>
            </a:extLst>
          </p:cNvPr>
          <p:cNvSpPr/>
          <p:nvPr/>
        </p:nvSpPr>
        <p:spPr>
          <a:xfrm>
            <a:off x="3931105" y="4675962"/>
            <a:ext cx="5244190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产生一个距离场，可以把无人机推离距离障碍物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由于存在动力学约束，当在稠密的环境中飞行时，速度会很慢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52C335-CED6-403C-9F07-A512A5632AD1}"/>
              </a:ext>
            </a:extLst>
          </p:cNvPr>
          <p:cNvSpPr/>
          <p:nvPr/>
        </p:nvSpPr>
        <p:spPr>
          <a:xfrm>
            <a:off x="-144090" y="4675962"/>
            <a:ext cx="4537647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把问题建模成凸问题，具有全局最优解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不具有周围环境的梯度信息，有时规划出来的轨迹会离障碍物很近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E0D91E60-832E-4452-805F-2B5D76D6D326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拟解决的关键问题</a:t>
            </a: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14" name="文本框 22"/>
          <p:cNvSpPr txBox="1"/>
          <p:nvPr/>
        </p:nvSpPr>
        <p:spPr>
          <a:xfrm>
            <a:off x="251520" y="1103174"/>
            <a:ext cx="817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加入障碍物信息的轨迹规划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7BE94608-5CEE-417D-A83C-B036272857BA}"/>
              </a:ext>
            </a:extLst>
          </p:cNvPr>
          <p:cNvSpPr txBox="1">
            <a:spLocks/>
          </p:cNvSpPr>
          <p:nvPr/>
        </p:nvSpPr>
        <p:spPr>
          <a:xfrm>
            <a:off x="253156" y="1798712"/>
            <a:ext cx="4033591" cy="39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基于飞行走廊的轨迹规划</a:t>
            </a:r>
          </a:p>
        </p:txBody>
      </p:sp>
    </p:spTree>
    <p:extLst>
      <p:ext uri="{BB962C8B-B14F-4D97-AF65-F5344CB8AC3E}">
        <p14:creationId xmlns:p14="http://schemas.microsoft.com/office/powerpoint/2010/main" val="155193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8713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6CD8A3-0B45-44F9-92B3-D67EDBC6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32" y="3369919"/>
            <a:ext cx="3473856" cy="237493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9BCDD8C-D03E-4AFD-8738-120769F2CB87}"/>
              </a:ext>
            </a:extLst>
          </p:cNvPr>
          <p:cNvSpPr txBox="1">
            <a:spLocks/>
          </p:cNvSpPr>
          <p:nvPr/>
        </p:nvSpPr>
        <p:spPr>
          <a:xfrm>
            <a:off x="3146197" y="908721"/>
            <a:ext cx="5638779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Bangwoo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zh-CN" alt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0D91E60-832E-4452-805F-2B5D76D6D326}"/>
              </a:ext>
            </a:extLst>
          </p:cNvPr>
          <p:cNvSpPr txBox="1">
            <a:spLocks noGrp="1"/>
          </p:cNvSpPr>
          <p:nvPr/>
        </p:nvSpPr>
        <p:spPr>
          <a:xfrm>
            <a:off x="251520" y="199092"/>
            <a:ext cx="7560840" cy="994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空间分离的轨迹优化优点</a:t>
            </a:r>
            <a:br>
              <a:rPr lang="en-US" altLang="zh-CN" sz="1800" dirty="0"/>
            </a:br>
            <a:endParaRPr b="1" dirty="0">
              <a:latin typeface="Bangwool"/>
              <a:cs typeface="Bangwool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CB5014A-5D50-4932-9709-0B742B80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805264"/>
            <a:ext cx="3844636" cy="4572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DA6F59-B177-48C7-815C-16E2E655EDD2}"/>
              </a:ext>
            </a:extLst>
          </p:cNvPr>
          <p:cNvSpPr txBox="1"/>
          <p:nvPr/>
        </p:nvSpPr>
        <p:spPr>
          <a:xfrm>
            <a:off x="4861029" y="5898207"/>
            <a:ext cx="1413613" cy="34300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5F3DFC6A-AF94-4A1E-9E75-07179964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72" y="1027405"/>
            <a:ext cx="8433419" cy="221090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可以与任何形式的多项式曲线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普通多项式，贝塞尔，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结合，而且结合起来比较简单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会让无人机在稠密环境中飞的更快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 b="1" dirty="0">
                <a:highlight>
                  <a:srgbClr val="00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只需把动力学可行项从空间轨迹中去掉，放入时间轨迹中优化即可</a:t>
            </a:r>
            <a:r>
              <a:rPr lang="zh-CN" altLang="en-US" sz="2800" dirty="0"/>
              <a:t>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10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323528" y="188824"/>
            <a:ext cx="756084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工作进展</a:t>
            </a: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实现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5" y="1268760"/>
            <a:ext cx="832092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14382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研究计划</a:t>
            </a:r>
            <a:endParaRPr lang="zh-CN" altLang="en-US" sz="3600" b="1" dirty="0">
              <a:latin typeface="Bangwool"/>
              <a:cs typeface="Bangwool"/>
            </a:endParaRPr>
          </a:p>
          <a:p>
            <a:pPr marL="9525">
              <a:spcBef>
                <a:spcPts val="75"/>
              </a:spcBef>
            </a:pP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68418"/>
              </p:ext>
            </p:extLst>
          </p:nvPr>
        </p:nvGraphicFramePr>
        <p:xfrm>
          <a:off x="1259632" y="1412776"/>
          <a:ext cx="6480720" cy="4387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79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2020.7-2020.9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2020.10-2020.12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2021.01-2021.04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2021.05-2021.10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2021.11-2022.01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2022.2-2022.3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学习</a:t>
                      </a:r>
                      <a:r>
                        <a:rPr lang="en-US" sz="1200" b="1" kern="100" dirty="0">
                          <a:effectLst/>
                        </a:rPr>
                        <a:t>A*</a:t>
                      </a:r>
                      <a:r>
                        <a:rPr lang="zh-CN" sz="1200" b="1" kern="100" dirty="0">
                          <a:effectLst/>
                        </a:rPr>
                        <a:t>、</a:t>
                      </a:r>
                      <a:r>
                        <a:rPr lang="en-US" sz="1200" b="1" kern="100" dirty="0">
                          <a:effectLst/>
                        </a:rPr>
                        <a:t>JPS</a:t>
                      </a:r>
                      <a:r>
                        <a:rPr lang="zh-CN" sz="1200" b="1" kern="100" dirty="0">
                          <a:effectLst/>
                        </a:rPr>
                        <a:t>、</a:t>
                      </a:r>
                      <a:r>
                        <a:rPr lang="en-US" sz="1200" b="1" kern="100" dirty="0">
                          <a:effectLst/>
                        </a:rPr>
                        <a:t>RRT</a:t>
                      </a:r>
                      <a:r>
                        <a:rPr lang="zh-CN" sz="1200" b="1" kern="100" dirty="0">
                          <a:effectLst/>
                        </a:rPr>
                        <a:t>、</a:t>
                      </a:r>
                      <a:r>
                        <a:rPr lang="en-US" sz="1200" b="1" kern="100" dirty="0">
                          <a:effectLst/>
                        </a:rPr>
                        <a:t>RRT*</a:t>
                      </a:r>
                      <a:r>
                        <a:rPr lang="zh-CN" sz="1200" b="1" kern="100" dirty="0">
                          <a:effectLst/>
                        </a:rPr>
                        <a:t>、</a:t>
                      </a:r>
                      <a:r>
                        <a:rPr lang="en-US" sz="1200" b="1" kern="100" dirty="0">
                          <a:effectLst/>
                        </a:rPr>
                        <a:t>Informed RRT*</a:t>
                      </a:r>
                      <a:r>
                        <a:rPr lang="zh-CN" sz="1200" b="1" kern="100" dirty="0">
                          <a:effectLst/>
                        </a:rPr>
                        <a:t>等前端路径规划算法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20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学习熟悉大疆的</a:t>
                      </a:r>
                      <a:r>
                        <a:rPr lang="en-US" sz="1200" b="1" kern="100" dirty="0">
                          <a:effectLst/>
                        </a:rPr>
                        <a:t>Onboard SDK</a:t>
                      </a:r>
                      <a:r>
                        <a:rPr lang="zh-CN" sz="1200" b="1" kern="100" dirty="0">
                          <a:effectLst/>
                        </a:rPr>
                        <a:t>中与飞控相关的</a:t>
                      </a:r>
                      <a:r>
                        <a:rPr lang="en-US" sz="1200" b="1" kern="100" dirty="0">
                          <a:effectLst/>
                        </a:rPr>
                        <a:t>API</a:t>
                      </a:r>
                      <a:r>
                        <a:rPr lang="zh-CN" sz="1200" b="1" kern="100" dirty="0">
                          <a:effectLst/>
                        </a:rPr>
                        <a:t>接口函数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学习后端轨迹优化的各种算法和时间优化的方法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在实际的复杂场景中测试，并优化无人机的避障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根据所得的所有实验结果，进行文档的整理，撰写论文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完善论文，定稿</a:t>
                      </a:r>
                      <a:endParaRPr lang="zh-CN" sz="105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通过仿真对比验证算法的效果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20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能够操纵飞机通过给定指令自主飞行。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通过仿真对比验证算法的效果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能够基本实现在复杂三维环境中躲避障碍物。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20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完成论文初稿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完成论文终稿</a:t>
                      </a:r>
                      <a:endParaRPr lang="zh-CN" sz="105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8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zh-CN" sz="3600" b="1" dirty="0"/>
              <a:t>多旋翼无人机时空轨迹规划方法研究</a:t>
            </a: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DA3B0-FEE6-479B-9E65-273C142E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2" t="25386" r="30207" b="22150"/>
          <a:stretch/>
        </p:blipFill>
        <p:spPr>
          <a:xfrm>
            <a:off x="2483768" y="2564904"/>
            <a:ext cx="39604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8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C98805-FE46-482B-BC7E-E5545D830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1556792"/>
            <a:ext cx="6696744" cy="410445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选题背景与意义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系统结构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研究问题提出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研究内容及拟解决的关键问题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工作进展和研究计划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Bangwool"/>
            </a:endParaRPr>
          </a:p>
          <a:p>
            <a:pPr marL="0" indent="0">
              <a:buNone/>
            </a:pPr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zh-CN" alt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230425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  <a:cs typeface="Bangwool"/>
              </a:rPr>
              <a:t>目录</a:t>
            </a:r>
            <a:endParaRPr sz="3600" b="1" dirty="0">
              <a:latin typeface="微软雅黑" pitchFamily="34" charset="-122"/>
              <a:ea typeface="微软雅黑" pitchFamily="34" charset="-122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08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900" y="6570000"/>
            <a:ext cx="1715400" cy="288000"/>
          </a:xfrm>
        </p:spPr>
        <p:txBody>
          <a:bodyPr/>
          <a:lstStyle/>
          <a:p>
            <a:fld id="{DF49337D-29B9-4787-B57E-E89E9765DCAF}" type="datetime1">
              <a:rPr lang="zh-CN" altLang="en-US" sz="1050" smtClean="0"/>
              <a:t>2020/12/28</a:t>
            </a:fld>
            <a:endParaRPr lang="zh-CN" altLang="en-US" sz="105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60232" y="6492875"/>
            <a:ext cx="2133600" cy="365125"/>
          </a:xfrm>
        </p:spPr>
        <p:txBody>
          <a:bodyPr/>
          <a:lstStyle/>
          <a:p>
            <a:fld id="{ABF14452-8C96-4311-81FA-EF93C9DAC438}" type="slidenum">
              <a:rPr lang="zh-CN" altLang="en-US" sz="1050" smtClean="0"/>
              <a:t>3</a:t>
            </a:fld>
            <a:endParaRPr lang="zh-CN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251520" y="150140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选题背景与意义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1593A3DF-B510-48DE-86CE-83BAC95C07E3}"/>
              </a:ext>
            </a:extLst>
          </p:cNvPr>
          <p:cNvSpPr txBox="1"/>
          <p:nvPr/>
        </p:nvSpPr>
        <p:spPr>
          <a:xfrm>
            <a:off x="401805" y="915262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kern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多旋翼无人机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特点：垂直起降，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便于操作，在飞行过程中，只需通过改变螺旋桨的转速就能控制飞行姿态，这大大简化了其结构和动力学特性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由于其灵活性和敏捷性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，其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广泛应用于各种领域。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状态估计、环境感知、构建地图和运动规划是多旋翼无人机自主飞行必不可少的功能模块。在这些模块中，运动规划负责在复杂的环境中做出决策，生成一条安全可行的轨迹，协调整个系统，因此被视为自主多旋翼无人机系统的最高层，该功能模块建立在其它底层模块上。</a:t>
            </a:r>
            <a:endParaRPr lang="zh-CN" altLang="en-US" sz="2000" kern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0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"/>
    </mc:Choice>
    <mc:Fallback xmlns="">
      <p:transition spd="slow" advTm="100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900" y="6570000"/>
            <a:ext cx="1715400" cy="288000"/>
          </a:xfrm>
        </p:spPr>
        <p:txBody>
          <a:bodyPr/>
          <a:lstStyle/>
          <a:p>
            <a:fld id="{DF49337D-29B9-4787-B57E-E89E9765DCAF}" type="datetime1">
              <a:rPr lang="zh-CN" altLang="en-US" sz="1050" smtClean="0"/>
              <a:t>2020/12/28</a:t>
            </a:fld>
            <a:endParaRPr lang="zh-CN" altLang="en-US" sz="105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60232" y="6492875"/>
            <a:ext cx="2133600" cy="365125"/>
          </a:xfrm>
        </p:spPr>
        <p:txBody>
          <a:bodyPr/>
          <a:lstStyle/>
          <a:p>
            <a:fld id="{ABF14452-8C96-4311-81FA-EF93C9DAC438}" type="slidenum">
              <a:rPr lang="zh-CN" altLang="en-US" sz="1050" smtClean="0"/>
              <a:t>4</a:t>
            </a:fld>
            <a:endParaRPr lang="zh-CN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179512" y="156000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系统结构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E:\chrome下载程序\未命名文件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53472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"/>
    </mc:Choice>
    <mc:Fallback xmlns="">
      <p:transition spd="slow" advTm="1001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900" y="6570000"/>
            <a:ext cx="1715400" cy="288000"/>
          </a:xfrm>
        </p:spPr>
        <p:txBody>
          <a:bodyPr/>
          <a:lstStyle/>
          <a:p>
            <a:fld id="{DF49337D-29B9-4787-B57E-E89E9765DCAF}" type="datetime1">
              <a:rPr lang="zh-CN" altLang="en-US" sz="1050" smtClean="0"/>
              <a:t>2020/12/28</a:t>
            </a:fld>
            <a:endParaRPr lang="zh-CN" altLang="en-US" sz="105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60232" y="6492875"/>
            <a:ext cx="2133600" cy="365125"/>
          </a:xfrm>
        </p:spPr>
        <p:txBody>
          <a:bodyPr/>
          <a:lstStyle/>
          <a:p>
            <a:fld id="{ABF14452-8C96-4311-81FA-EF93C9DAC438}" type="slidenum">
              <a:rPr lang="zh-CN" altLang="en-US" sz="1050" smtClean="0"/>
              <a:t>5</a:t>
            </a:fld>
            <a:endParaRPr lang="zh-CN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395536" y="1052735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现有的经典路径规划算法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37F8BF4-D8DF-41BE-9C99-EF7C34F3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64" y="1829888"/>
            <a:ext cx="4299408" cy="4351338"/>
          </a:xfrm>
        </p:spPr>
        <p:txBody>
          <a:bodyPr/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基于搜索的路径规划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8D095C8-B7D4-4533-B521-F11702B96559}"/>
              </a:ext>
            </a:extLst>
          </p:cNvPr>
          <p:cNvSpPr txBox="1">
            <a:spLocks/>
          </p:cNvSpPr>
          <p:nvPr/>
        </p:nvSpPr>
        <p:spPr>
          <a:xfrm>
            <a:off x="4706284" y="1340768"/>
            <a:ext cx="4903460" cy="390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基于采样的路径规划</a:t>
            </a:r>
          </a:p>
        </p:txBody>
      </p:sp>
      <p:pic>
        <p:nvPicPr>
          <p:cNvPr id="2" name="a_star">
            <a:hlinkClick r:id="" action="ppaction://media"/>
            <a:extLst>
              <a:ext uri="{FF2B5EF4-FFF2-40B4-BE49-F238E27FC236}">
                <a16:creationId xmlns:a16="http://schemas.microsoft.com/office/drawing/2014/main" id="{9760459A-1B02-49B9-9A0A-2EC22C89B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4" y="2464919"/>
            <a:ext cx="4400698" cy="3081277"/>
          </a:xfrm>
          <a:prstGeom prst="rect">
            <a:avLst/>
          </a:prstGeom>
        </p:spPr>
      </p:pic>
      <p:pic>
        <p:nvPicPr>
          <p:cNvPr id="3" name="rrt">
            <a:hlinkClick r:id="" action="ppaction://media"/>
            <a:extLst>
              <a:ext uri="{FF2B5EF4-FFF2-40B4-BE49-F238E27FC236}">
                <a16:creationId xmlns:a16="http://schemas.microsoft.com/office/drawing/2014/main" id="{F1299090-10E4-4AA8-95ED-0005D2A611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0794" y="2464920"/>
            <a:ext cx="4635163" cy="30812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DC21C1-D492-4C58-8B75-627E01E472B2}"/>
              </a:ext>
            </a:extLst>
          </p:cNvPr>
          <p:cNvSpPr/>
          <p:nvPr/>
        </p:nvSpPr>
        <p:spPr>
          <a:xfrm>
            <a:off x="683568" y="5742535"/>
            <a:ext cx="537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栅格地图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天然的与周围邻居节点有连接关系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B6505A-8F50-401E-A594-59EE1A085976}"/>
              </a:ext>
            </a:extLst>
          </p:cNvPr>
          <p:cNvSpPr/>
          <p:nvPr/>
        </p:nvSpPr>
        <p:spPr>
          <a:xfrm>
            <a:off x="4982976" y="5742534"/>
            <a:ext cx="537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没有邻居关系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需要人为的在地图中构造一个图</a:t>
            </a:r>
          </a:p>
        </p:txBody>
      </p:sp>
      <p:sp>
        <p:nvSpPr>
          <p:cNvPr id="12" name="文本框 22"/>
          <p:cNvSpPr txBox="1"/>
          <p:nvPr/>
        </p:nvSpPr>
        <p:spPr>
          <a:xfrm>
            <a:off x="179512" y="124835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研究问题的提出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5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"/>
    </mc:Choice>
    <mc:Fallback xmlns="">
      <p:transition spd="slow" advTm="1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900" y="6570000"/>
            <a:ext cx="1715400" cy="288000"/>
          </a:xfrm>
        </p:spPr>
        <p:txBody>
          <a:bodyPr/>
          <a:lstStyle/>
          <a:p>
            <a:fld id="{DF49337D-29B9-4787-B57E-E89E9765DCAF}" type="datetime1">
              <a:rPr lang="zh-CN" altLang="en-US" sz="1050" smtClean="0"/>
              <a:t>2020/12/28</a:t>
            </a:fld>
            <a:endParaRPr lang="zh-CN" altLang="en-US" sz="105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88224" y="6462227"/>
            <a:ext cx="2133600" cy="365125"/>
          </a:xfrm>
        </p:spPr>
        <p:txBody>
          <a:bodyPr/>
          <a:lstStyle/>
          <a:p>
            <a:fld id="{ABF14452-8C96-4311-81FA-EF93C9DAC438}" type="slidenum">
              <a:rPr lang="zh-CN" altLang="en-US" sz="1050" smtClean="0"/>
              <a:t>6</a:t>
            </a:fld>
            <a:endParaRPr lang="zh-CN" altLang="en-US" sz="10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2538D7-FA7E-4968-B8E0-F8157CE5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25" y="3201822"/>
            <a:ext cx="3616374" cy="2476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C96901-B95F-465C-A501-27C6BCDF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4" y="3309237"/>
            <a:ext cx="3923612" cy="200093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E95987C-FF96-4966-8415-3D0BFBCE8C25}"/>
              </a:ext>
            </a:extLst>
          </p:cNvPr>
          <p:cNvSpPr/>
          <p:nvPr/>
        </p:nvSpPr>
        <p:spPr>
          <a:xfrm>
            <a:off x="5868144" y="5948619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光滑、动力学可行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F2738C-7B0D-4CD9-A301-9AFAD423C3C8}"/>
              </a:ext>
            </a:extLst>
          </p:cNvPr>
          <p:cNvSpPr/>
          <p:nvPr/>
        </p:nvSpPr>
        <p:spPr>
          <a:xfrm>
            <a:off x="1028964" y="5948619"/>
            <a:ext cx="2339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不具有动力学可行性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9C1D79-FD5A-4DCF-85CE-E8DC5FAFEFCE}"/>
              </a:ext>
            </a:extLst>
          </p:cNvPr>
          <p:cNvSpPr/>
          <p:nvPr/>
        </p:nvSpPr>
        <p:spPr>
          <a:xfrm>
            <a:off x="4674481" y="1718718"/>
            <a:ext cx="44340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•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适合移动机器人自主移动.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• 物理上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高阶的动力学模型是不能突变的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• 节约能量.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16AFEA-8A07-40A1-A7A2-4D92774F1FC3}"/>
              </a:ext>
            </a:extLst>
          </p:cNvPr>
          <p:cNvSpPr/>
          <p:nvPr/>
        </p:nvSpPr>
        <p:spPr>
          <a:xfrm>
            <a:off x="427006" y="1850551"/>
            <a:ext cx="4434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•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路径规划找到的路标点是离散的.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• 路标点连线是不光滑的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没有时间信息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14" name="文本框 22"/>
          <p:cNvSpPr txBox="1"/>
          <p:nvPr/>
        </p:nvSpPr>
        <p:spPr>
          <a:xfrm>
            <a:off x="335457" y="1131786"/>
            <a:ext cx="817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已经有了路径规划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为什么要进行轨迹规划？</a:t>
            </a:r>
          </a:p>
        </p:txBody>
      </p:sp>
      <p:sp>
        <p:nvSpPr>
          <p:cNvPr id="16" name="文本框 22"/>
          <p:cNvSpPr txBox="1"/>
          <p:nvPr/>
        </p:nvSpPr>
        <p:spPr>
          <a:xfrm>
            <a:off x="179512" y="250564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研究问题的提出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3"/>
    </mc:Choice>
    <mc:Fallback xmlns="">
      <p:transition spd="slow" advTm="216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___________ 2020-05-23 14_42_03">
            <a:hlinkClick r:id="" action="ppaction://media"/>
            <a:extLst>
              <a:ext uri="{FF2B5EF4-FFF2-40B4-BE49-F238E27FC236}">
                <a16:creationId xmlns:a16="http://schemas.microsoft.com/office/drawing/2014/main" id="{7CA37428-D573-4092-A8C2-9C37D894E7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469" y="2636912"/>
            <a:ext cx="6759021" cy="38018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00F9D-21FD-4A7A-A6B2-07F68273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EC569F-9C60-44A0-9A56-DD36B5F22BCC}"/>
              </a:ext>
            </a:extLst>
          </p:cNvPr>
          <p:cNvSpPr txBox="1"/>
          <p:nvPr/>
        </p:nvSpPr>
        <p:spPr>
          <a:xfrm>
            <a:off x="179510" y="116632"/>
            <a:ext cx="837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93A3DF-B510-48DE-86CE-83BAC95C07E3}"/>
              </a:ext>
            </a:extLst>
          </p:cNvPr>
          <p:cNvSpPr txBox="1"/>
          <p:nvPr/>
        </p:nvSpPr>
        <p:spPr>
          <a:xfrm>
            <a:off x="368103" y="1628800"/>
            <a:ext cx="799288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把轨迹表示为多项式，一旦轨迹的</a:t>
            </a:r>
            <a:r>
              <a:rPr lang="zh-CN" altLang="en-US" sz="2000" kern="800" dirty="0">
                <a:highlight>
                  <a:srgbClr val="00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空间几何形状</a:t>
            </a:r>
            <a:r>
              <a:rPr lang="zh-CN" altLang="en-US" sz="2000" kern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确定了，那么就可以充分利用执行器</a:t>
            </a:r>
            <a:r>
              <a:rPr lang="zh-CN" altLang="en-US" sz="2000" kern="800" dirty="0">
                <a:highlight>
                  <a:srgbClr val="00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在不违反动力学限制的前提下</a:t>
            </a:r>
            <a:r>
              <a:rPr lang="zh-CN" altLang="en-US" sz="2000" kern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尽可能的快</a:t>
            </a:r>
          </a:p>
        </p:txBody>
      </p:sp>
      <p:sp>
        <p:nvSpPr>
          <p:cNvPr id="6" name="文本框 22"/>
          <p:cNvSpPr txBox="1"/>
          <p:nvPr/>
        </p:nvSpPr>
        <p:spPr>
          <a:xfrm>
            <a:off x="203707" y="1035468"/>
            <a:ext cx="817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空间轨迹规划</a:t>
            </a:r>
          </a:p>
        </p:txBody>
      </p:sp>
    </p:spTree>
    <p:extLst>
      <p:ext uri="{BB962C8B-B14F-4D97-AF65-F5344CB8AC3E}">
        <p14:creationId xmlns:p14="http://schemas.microsoft.com/office/powerpoint/2010/main" val="17452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-900" y="6570000"/>
            <a:ext cx="1715400" cy="288000"/>
          </a:xfrm>
        </p:spPr>
        <p:txBody>
          <a:bodyPr/>
          <a:lstStyle/>
          <a:p>
            <a:fld id="{DF49337D-29B9-4787-B57E-E89E9765DCAF}" type="datetime1">
              <a:rPr lang="zh-CN" altLang="en-US" sz="1050" smtClean="0"/>
              <a:t>2020/12/28</a:t>
            </a:fld>
            <a:endParaRPr lang="zh-CN" altLang="en-US" sz="105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660232" y="6492875"/>
            <a:ext cx="2133600" cy="365125"/>
          </a:xfrm>
        </p:spPr>
        <p:txBody>
          <a:bodyPr/>
          <a:lstStyle/>
          <a:p>
            <a:fld id="{ABF14452-8C96-4311-81FA-EF93C9DAC438}" type="slidenum">
              <a:rPr lang="zh-CN" altLang="en-US" sz="1050" smtClean="0"/>
              <a:t>8</a:t>
            </a:fld>
            <a:endParaRPr lang="zh-CN" altLang="en-US" sz="10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D3CDBB-11DC-43AD-B844-995C35124EAC}"/>
              </a:ext>
            </a:extLst>
          </p:cNvPr>
          <p:cNvSpPr txBox="1"/>
          <p:nvPr/>
        </p:nvSpPr>
        <p:spPr>
          <a:xfrm>
            <a:off x="362372" y="1916832"/>
            <a:ext cx="8187212" cy="467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使用一个期望的速度曲线：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梯形速度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时间项来获得每段的时间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假设无人机在每一段里面都先以最大加速度进行匀加速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速度加到最大以后进行一个匀速巡航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最后在每一段停止之前再把速度以最大加速度匀减速到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根据两个路标点之间的距离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可以把距离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算出来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就是梯形面积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v_max,a_max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以算出期望的时间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不可能让无人机在前一段的末尾时刻减速到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然后又在下一段的开始时刻在从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所以时间一定是可以优化的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CEC569F-9C60-44A0-9A56-DD36B5F22BCC}"/>
              </a:ext>
            </a:extLst>
          </p:cNvPr>
          <p:cNvSpPr txBox="1"/>
          <p:nvPr/>
        </p:nvSpPr>
        <p:spPr>
          <a:xfrm>
            <a:off x="163759" y="116632"/>
            <a:ext cx="837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9" name="文本框 22"/>
          <p:cNvSpPr txBox="1"/>
          <p:nvPr/>
        </p:nvSpPr>
        <p:spPr>
          <a:xfrm>
            <a:off x="179511" y="1145253"/>
            <a:ext cx="817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启发式时间分配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D19D8-FA03-4A92-BE3F-D3136758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48" y="4263264"/>
            <a:ext cx="4536504" cy="1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"/>
    </mc:Choice>
    <mc:Fallback xmlns="">
      <p:transition spd="slow" advTm="100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FC0213F-5231-498F-A27A-654D5869A7F1}"/>
              </a:ext>
            </a:extLst>
          </p:cNvPr>
          <p:cNvSpPr txBox="1">
            <a:spLocks noGrp="1"/>
          </p:cNvSpPr>
          <p:nvPr/>
        </p:nvSpPr>
        <p:spPr>
          <a:xfrm>
            <a:off x="251520" y="260648"/>
            <a:ext cx="7560840" cy="8713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34E274-7609-4B3F-B234-878BEA27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226F-1EED-4E3C-905E-80B23362D10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9BCDD8C-D03E-4AFD-8738-120769F2CB87}"/>
              </a:ext>
            </a:extLst>
          </p:cNvPr>
          <p:cNvSpPr txBox="1">
            <a:spLocks/>
          </p:cNvSpPr>
          <p:nvPr/>
        </p:nvSpPr>
        <p:spPr>
          <a:xfrm>
            <a:off x="3146197" y="908721"/>
            <a:ext cx="5638779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Bangwoo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en-US" altLang="zh-CN" dirty="0">
              <a:latin typeface="Bangwool"/>
            </a:endParaRPr>
          </a:p>
          <a:p>
            <a:endParaRPr lang="zh-CN" alt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0D91E60-832E-4452-805F-2B5D76D6D326}"/>
              </a:ext>
            </a:extLst>
          </p:cNvPr>
          <p:cNvSpPr txBox="1">
            <a:spLocks noGrp="1"/>
          </p:cNvSpPr>
          <p:nvPr/>
        </p:nvSpPr>
        <p:spPr>
          <a:xfrm>
            <a:off x="246478" y="137537"/>
            <a:ext cx="756084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L PGothic"/>
                <a:ea typeface="+mj-ea"/>
                <a:cs typeface="VL PGothic"/>
              </a:defRPr>
            </a:lvl1pPr>
          </a:lstStyle>
          <a:p>
            <a:pPr marL="9525">
              <a:spcBef>
                <a:spcPts val="75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br>
              <a:rPr lang="en-US" altLang="zh-CN" sz="2000" dirty="0"/>
            </a:br>
            <a:endParaRPr sz="3600" b="1" dirty="0">
              <a:latin typeface="Bangwool"/>
              <a:cs typeface="Bangwool"/>
            </a:endParaRPr>
          </a:p>
        </p:txBody>
      </p:sp>
      <p:pic>
        <p:nvPicPr>
          <p:cNvPr id="11" name="时间轨迹">
            <a:hlinkClick r:id="" action="ppaction://media"/>
            <a:extLst>
              <a:ext uri="{FF2B5EF4-FFF2-40B4-BE49-F238E27FC236}">
                <a16:creationId xmlns:a16="http://schemas.microsoft.com/office/drawing/2014/main" id="{65684112-13F9-446D-AD1A-46E0F23B5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339" y="2492896"/>
            <a:ext cx="6984776" cy="39289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47A6A4-A380-4F4B-AF2B-531981BE822E}"/>
              </a:ext>
            </a:extLst>
          </p:cNvPr>
          <p:cNvSpPr txBox="1"/>
          <p:nvPr/>
        </p:nvSpPr>
        <p:spPr>
          <a:xfrm>
            <a:off x="351948" y="1531607"/>
            <a:ext cx="799288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沿着空间轨迹规划出来的形状，在充分利用执行器</a:t>
            </a:r>
            <a:r>
              <a:rPr lang="zh-CN" altLang="en-US" sz="2000" kern="800" dirty="0">
                <a:highlight>
                  <a:srgbClr val="00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在不违反动力学限制的前提下</a:t>
            </a:r>
            <a:r>
              <a:rPr lang="zh-CN" altLang="en-US" sz="2000" kern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尽可能的快</a:t>
            </a:r>
          </a:p>
        </p:txBody>
      </p:sp>
      <p:sp>
        <p:nvSpPr>
          <p:cNvPr id="15" name="文本框 22"/>
          <p:cNvSpPr txBox="1"/>
          <p:nvPr/>
        </p:nvSpPr>
        <p:spPr>
          <a:xfrm>
            <a:off x="427006" y="1072387"/>
            <a:ext cx="817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40000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时间轨迹规划</a:t>
            </a:r>
          </a:p>
        </p:txBody>
      </p:sp>
    </p:spTree>
    <p:extLst>
      <p:ext uri="{BB962C8B-B14F-4D97-AF65-F5344CB8AC3E}">
        <p14:creationId xmlns:p14="http://schemas.microsoft.com/office/powerpoint/2010/main" val="33723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机器人所ppt主题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黑体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11880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11880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862</Words>
  <Application>Microsoft Office PowerPoint</Application>
  <PresentationFormat>全屏显示(4:3)</PresentationFormat>
  <Paragraphs>173</Paragraphs>
  <Slides>14</Slides>
  <Notes>6</Notes>
  <HiddenSlides>0</HiddenSlides>
  <MMClips>5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Bangwool</vt:lpstr>
      <vt:lpstr>ETH Light</vt:lpstr>
      <vt:lpstr>VL PGothic</vt:lpstr>
      <vt:lpstr>黑体</vt:lpstr>
      <vt:lpstr>华文仿宋</vt:lpstr>
      <vt:lpstr>微软雅黑</vt:lpstr>
      <vt:lpstr>Arial</vt:lpstr>
      <vt:lpstr>Calibri</vt:lpstr>
      <vt:lpstr>Palatino Linotype</vt:lpstr>
      <vt:lpstr>Segoe UI</vt:lpstr>
      <vt:lpstr>Times New Roman</vt:lpstr>
      <vt:lpstr>Trebuchet MS</vt:lpstr>
      <vt:lpstr>Wingdings</vt:lpstr>
      <vt:lpstr>Office 主题</vt:lpstr>
      <vt:lpstr>1_机器人所ppt主题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rotorcraft</dc:creator>
  <cp:lastModifiedBy>Liu Yisha</cp:lastModifiedBy>
  <cp:revision>894</cp:revision>
  <dcterms:created xsi:type="dcterms:W3CDTF">2020-05-19T01:20:00Z</dcterms:created>
  <dcterms:modified xsi:type="dcterms:W3CDTF">2020-12-28T04:57:14Z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